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543B-B225-4249-820D-9169FAE2EC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Making Color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18D68-5F01-4BF6-945A-A807087B55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Greens</a:t>
            </a:r>
          </a:p>
        </p:txBody>
      </p:sp>
    </p:spTree>
    <p:extLst>
      <p:ext uri="{BB962C8B-B14F-4D97-AF65-F5344CB8AC3E}">
        <p14:creationId xmlns:p14="http://schemas.microsoft.com/office/powerpoint/2010/main" val="3524329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EB44C-1483-4499-9348-8E9A113B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Celadon/mi 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3D12A-350F-4AA5-8933-94C45F487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Vase with Dragonfish Handles&#10;&#10;">
            <a:extLst>
              <a:ext uri="{FF2B5EF4-FFF2-40B4-BE49-F238E27FC236}">
                <a16:creationId xmlns:a16="http://schemas.microsoft.com/office/drawing/2014/main" id="{9B2AEBD9-F39A-4061-9CD5-C233243BA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0"/>
            <a:ext cx="3835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54C6C3B-9134-4FA1-B155-877493F11927}"/>
              </a:ext>
            </a:extLst>
          </p:cNvPr>
          <p:cNvSpPr txBox="1"/>
          <p:nvPr/>
        </p:nvSpPr>
        <p:spPr>
          <a:xfrm>
            <a:off x="819150" y="1352550"/>
            <a:ext cx="67532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Metropolitan Museum</a:t>
            </a:r>
          </a:p>
          <a:p>
            <a:r>
              <a:rPr lang="en-US" b="1" dirty="0"/>
              <a:t>Period:</a:t>
            </a:r>
            <a:r>
              <a:rPr lang="en-US" dirty="0"/>
              <a:t> Southern Song dynasty (1127–1279)</a:t>
            </a:r>
          </a:p>
          <a:p>
            <a:r>
              <a:rPr lang="en-US" b="1" dirty="0"/>
              <a:t>Date:</a:t>
            </a:r>
            <a:r>
              <a:rPr lang="en-US" dirty="0"/>
              <a:t> 12th–13th century</a:t>
            </a:r>
          </a:p>
          <a:p>
            <a:r>
              <a:rPr lang="en-US" b="1" dirty="0"/>
              <a:t>Culture:</a:t>
            </a:r>
            <a:r>
              <a:rPr lang="en-US" dirty="0"/>
              <a:t> China</a:t>
            </a:r>
          </a:p>
          <a:p>
            <a:r>
              <a:rPr lang="en-US" b="1" dirty="0"/>
              <a:t>Medium:</a:t>
            </a:r>
            <a:r>
              <a:rPr lang="en-US" dirty="0"/>
              <a:t> Porcelain with relief decoration under celadon glaze (</a:t>
            </a:r>
            <a:r>
              <a:rPr lang="en-US" dirty="0" err="1"/>
              <a:t>Longquan</a:t>
            </a:r>
            <a:r>
              <a:rPr lang="en-US" dirty="0"/>
              <a:t> ware)</a:t>
            </a:r>
            <a:br>
              <a:rPr lang="en-US" dirty="0"/>
            </a:br>
            <a:r>
              <a:rPr lang="en-US" b="1" dirty="0"/>
              <a:t>Accession Number:</a:t>
            </a:r>
            <a:r>
              <a:rPr lang="en-US" dirty="0"/>
              <a:t> 50.145.301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9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03E15-E0CA-4D79-8BBB-1677C6F3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02DBF-68D6-47FD-AD74-8B64BA916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3A93B5-A83E-4044-B6F6-419E5FD056DE}"/>
              </a:ext>
            </a:extLst>
          </p:cNvPr>
          <p:cNvSpPr/>
          <p:nvPr/>
        </p:nvSpPr>
        <p:spPr>
          <a:xfrm>
            <a:off x="1345956" y="407044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333333"/>
                </a:solidFill>
                <a:latin typeface="The Met Sans"/>
              </a:rPr>
              <a:t>Metropolitan Museum</a:t>
            </a:r>
          </a:p>
          <a:p>
            <a:r>
              <a:rPr lang="en-US" b="1" dirty="0">
                <a:solidFill>
                  <a:srgbClr val="333333"/>
                </a:solidFill>
                <a:latin typeface="The Met Sans"/>
              </a:rPr>
              <a:t>Oil bottle decorated with peony leaves</a:t>
            </a:r>
          </a:p>
          <a:p>
            <a:r>
              <a:rPr lang="en-US" b="1" dirty="0">
                <a:solidFill>
                  <a:srgbClr val="000000"/>
                </a:solidFill>
                <a:latin typeface="The Met Serif Web"/>
              </a:rPr>
              <a:t>Period:</a:t>
            </a:r>
            <a:r>
              <a:rPr lang="en-US" dirty="0">
                <a:solidFill>
                  <a:srgbClr val="000000"/>
                </a:solidFill>
                <a:latin typeface="The Met Serif Web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The Met Serif Web"/>
              </a:rPr>
              <a:t>Goryeo</a:t>
            </a:r>
            <a:r>
              <a:rPr lang="en-US" dirty="0">
                <a:solidFill>
                  <a:srgbClr val="000000"/>
                </a:solidFill>
                <a:latin typeface="The Met Serif Web"/>
              </a:rPr>
              <a:t> dynasty (918–1392)</a:t>
            </a:r>
          </a:p>
          <a:p>
            <a:r>
              <a:rPr lang="en-US" b="1" dirty="0">
                <a:solidFill>
                  <a:srgbClr val="000000"/>
                </a:solidFill>
                <a:latin typeface="The Met Serif Web"/>
              </a:rPr>
              <a:t>Date:</a:t>
            </a:r>
            <a:r>
              <a:rPr lang="en-US" dirty="0">
                <a:solidFill>
                  <a:srgbClr val="000000"/>
                </a:solidFill>
                <a:latin typeface="The Met Serif Web"/>
              </a:rPr>
              <a:t> late 12th century</a:t>
            </a:r>
          </a:p>
          <a:p>
            <a:r>
              <a:rPr lang="en-US" b="1" dirty="0">
                <a:solidFill>
                  <a:srgbClr val="000000"/>
                </a:solidFill>
                <a:latin typeface="The Met Serif Web"/>
              </a:rPr>
              <a:t>Culture:</a:t>
            </a:r>
            <a:r>
              <a:rPr lang="en-US" dirty="0">
                <a:solidFill>
                  <a:srgbClr val="000000"/>
                </a:solidFill>
                <a:latin typeface="The Met Serif Web"/>
              </a:rPr>
              <a:t> Korea</a:t>
            </a:r>
          </a:p>
          <a:p>
            <a:r>
              <a:rPr lang="en-US" b="1" dirty="0">
                <a:solidFill>
                  <a:srgbClr val="000000"/>
                </a:solidFill>
                <a:latin typeface="The Met Serif Web"/>
              </a:rPr>
              <a:t>Medium:</a:t>
            </a:r>
            <a:r>
              <a:rPr lang="en-US" dirty="0">
                <a:solidFill>
                  <a:srgbClr val="000000"/>
                </a:solidFill>
                <a:latin typeface="The Met Serif Web"/>
              </a:rPr>
              <a:t> Stoneware with reverse-inlaid design under celadon glaze</a:t>
            </a:r>
          </a:p>
          <a:p>
            <a:r>
              <a:rPr lang="en-US" b="1" dirty="0">
                <a:solidFill>
                  <a:srgbClr val="000000"/>
                </a:solidFill>
                <a:latin typeface="The Met Serif Web"/>
              </a:rPr>
              <a:t>Accession Number:</a:t>
            </a:r>
            <a:r>
              <a:rPr lang="en-US" dirty="0">
                <a:solidFill>
                  <a:srgbClr val="000000"/>
                </a:solidFill>
                <a:latin typeface="The Met Serif Web"/>
              </a:rPr>
              <a:t> 17.175.9</a:t>
            </a:r>
            <a:endParaRPr lang="en-US" b="0" i="0" dirty="0">
              <a:solidFill>
                <a:srgbClr val="000000"/>
              </a:solidFill>
              <a:effectLst/>
              <a:latin typeface="The Met Serif Web"/>
            </a:endParaRPr>
          </a:p>
        </p:txBody>
      </p:sp>
      <p:pic>
        <p:nvPicPr>
          <p:cNvPr id="2050" name="Picture 2" descr="Oil bottle decorated with peony leaves&#10;&#10;">
            <a:extLst>
              <a:ext uri="{FF2B5EF4-FFF2-40B4-BE49-F238E27FC236}">
                <a16:creationId xmlns:a16="http://schemas.microsoft.com/office/drawing/2014/main" id="{6A32A875-A82F-4358-B72A-6B30537ED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563" y="0"/>
            <a:ext cx="6802437" cy="499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10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06A93-0E64-45BE-99FB-7BE9C6CA5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Malachite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86863-094D-4F5D-B860-BA7BA27E4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Hydrated form of azurite (church ceilings in Italy, moisture in air turns azurite into malachite)</a:t>
            </a:r>
          </a:p>
          <a:p>
            <a:r>
              <a:rPr lang="en-US" dirty="0"/>
              <a:t>Used in medieval murals and paintings</a:t>
            </a:r>
          </a:p>
        </p:txBody>
      </p:sp>
    </p:spTree>
    <p:extLst>
      <p:ext uri="{BB962C8B-B14F-4D97-AF65-F5344CB8AC3E}">
        <p14:creationId xmlns:p14="http://schemas.microsoft.com/office/powerpoint/2010/main" val="94054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F9893-0BBD-4E5F-85EC-698C7C8F9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Verdigris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9240C-669F-44C4-B163-3E803793F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037" y="1409700"/>
            <a:ext cx="8915400" cy="3777622"/>
          </a:xfrm>
        </p:spPr>
        <p:txBody>
          <a:bodyPr/>
          <a:lstStyle/>
          <a:p>
            <a:r>
              <a:rPr lang="en-US" dirty="0"/>
              <a:t>Made by treating copper with acetate (usually vinegar): suspend copper piece over vinegar in sealed jar; scrape pigment off and mix with wine to thicken.</a:t>
            </a:r>
          </a:p>
          <a:p>
            <a:r>
              <a:rPr lang="en-US" dirty="0"/>
              <a:t>Can eat through support</a:t>
            </a:r>
          </a:p>
        </p:txBody>
      </p:sp>
      <p:pic>
        <p:nvPicPr>
          <p:cNvPr id="3076" name="Picture 4" descr="http://www.webexhibits.org/pigments/indiv/images/verdigris_148.jpg">
            <a:extLst>
              <a:ext uri="{FF2B5EF4-FFF2-40B4-BE49-F238E27FC236}">
                <a16:creationId xmlns:a16="http://schemas.microsoft.com/office/drawing/2014/main" id="{202CEA19-E933-47FA-8F0F-C73ACC56A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2314575"/>
            <a:ext cx="66675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68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67636-DFB1-4DD3-8595-D3671841E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44ADF-599D-494E-9A23-74E0D76AD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Image result for the arnolfini marriage">
            <a:extLst>
              <a:ext uri="{FF2B5EF4-FFF2-40B4-BE49-F238E27FC236}">
                <a16:creationId xmlns:a16="http://schemas.microsoft.com/office/drawing/2014/main" id="{9A14BB3E-CCE0-4941-B501-5C28E3872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0"/>
            <a:ext cx="49990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8FF9954-625C-47E9-92FE-1F1E97792BCD}"/>
              </a:ext>
            </a:extLst>
          </p:cNvPr>
          <p:cNvSpPr txBox="1"/>
          <p:nvPr/>
        </p:nvSpPr>
        <p:spPr>
          <a:xfrm>
            <a:off x="1238250" y="1676400"/>
            <a:ext cx="5724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Jan van Eyck, </a:t>
            </a:r>
            <a:r>
              <a:rPr lang="en-US" i="1" dirty="0"/>
              <a:t>The Arnolfini Marriage</a:t>
            </a:r>
          </a:p>
          <a:p>
            <a:r>
              <a:rPr lang="en-US" dirty="0"/>
              <a:t>1434</a:t>
            </a:r>
          </a:p>
          <a:p>
            <a:r>
              <a:rPr lang="en-US" dirty="0"/>
              <a:t>National Gallery, London</a:t>
            </a:r>
          </a:p>
        </p:txBody>
      </p:sp>
    </p:spTree>
    <p:extLst>
      <p:ext uri="{BB962C8B-B14F-4D97-AF65-F5344CB8AC3E}">
        <p14:creationId xmlns:p14="http://schemas.microsoft.com/office/powerpoint/2010/main" val="3090260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2053D-39A1-447C-BCEB-C2273501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Buckthorn/Persian Berry/Sap green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662A9-BCC6-45EE-B50B-89A198084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 in scrub and woodland with best source in Persia</a:t>
            </a:r>
          </a:p>
          <a:p>
            <a:r>
              <a:rPr lang="en-US" dirty="0"/>
              <a:t>Both berries are used (for yellow and green) and bark (for green)</a:t>
            </a:r>
          </a:p>
        </p:txBody>
      </p:sp>
    </p:spTree>
    <p:extLst>
      <p:ext uri="{BB962C8B-B14F-4D97-AF65-F5344CB8AC3E}">
        <p14:creationId xmlns:p14="http://schemas.microsoft.com/office/powerpoint/2010/main" val="418744279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125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The Met Sans</vt:lpstr>
      <vt:lpstr>The Met Serif Web</vt:lpstr>
      <vt:lpstr>Wingdings 3</vt:lpstr>
      <vt:lpstr>Wisp</vt:lpstr>
      <vt:lpstr>Making Color</vt:lpstr>
      <vt:lpstr>Celadon/mi se</vt:lpstr>
      <vt:lpstr>PowerPoint Presentation</vt:lpstr>
      <vt:lpstr>Malachite</vt:lpstr>
      <vt:lpstr>Verdigris</vt:lpstr>
      <vt:lpstr>PowerPoint Presentation</vt:lpstr>
      <vt:lpstr>Buckthorn/Persian Berry/Sap green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Color</dc:title>
  <dc:creator>Sarah Mirza</dc:creator>
  <cp:lastModifiedBy>Sarah Mirza</cp:lastModifiedBy>
  <cp:revision>4</cp:revision>
  <dcterms:created xsi:type="dcterms:W3CDTF">2017-09-18T15:51:54Z</dcterms:created>
  <dcterms:modified xsi:type="dcterms:W3CDTF">2017-09-18T16:47:39Z</dcterms:modified>
</cp:coreProperties>
</file>