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6" r:id="rId4"/>
    <p:sldId id="263" r:id="rId5"/>
    <p:sldId id="265" r:id="rId6"/>
    <p:sldId id="262" r:id="rId7"/>
    <p:sldId id="267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8E6D3-3DB2-4CA8-B7CF-80368F585A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Making Color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CCE4B0-6631-40A5-8A7D-48551416E7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Blues</a:t>
            </a:r>
          </a:p>
        </p:txBody>
      </p:sp>
    </p:spTree>
    <p:extLst>
      <p:ext uri="{BB962C8B-B14F-4D97-AF65-F5344CB8AC3E}">
        <p14:creationId xmlns:p14="http://schemas.microsoft.com/office/powerpoint/2010/main" val="4162633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EBB55-7B05-4460-9D04-99772D05A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DABC4-A084-43B3-B7B8-43FD314BE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FE51DB-67CF-4AC0-9D1C-D63C17D7583D}"/>
              </a:ext>
            </a:extLst>
          </p:cNvPr>
          <p:cNvSpPr txBox="1"/>
          <p:nvPr/>
        </p:nvSpPr>
        <p:spPr>
          <a:xfrm>
            <a:off x="1419225" y="1790700"/>
            <a:ext cx="4543425" cy="3400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076" name="Picture 4" descr="http://images.metmuseum.org/CRDImages/is/web-large/sf1970-27b.jpg">
            <a:extLst>
              <a:ext uri="{FF2B5EF4-FFF2-40B4-BE49-F238E27FC236}">
                <a16:creationId xmlns:a16="http://schemas.microsoft.com/office/drawing/2014/main" id="{0CFB371C-40B7-4E7B-8160-45180E6D7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48597"/>
            <a:ext cx="57150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75A25DA-E7DC-428F-952D-0541C8CE0071}"/>
              </a:ext>
            </a:extLst>
          </p:cNvPr>
          <p:cNvSpPr txBox="1"/>
          <p:nvPr/>
        </p:nvSpPr>
        <p:spPr>
          <a:xfrm>
            <a:off x="1572419" y="2247900"/>
            <a:ext cx="47339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1A1A1A"/>
                </a:solidFill>
                <a:latin typeface="MetSans"/>
              </a:rPr>
              <a:t>first half 14th century</a:t>
            </a:r>
          </a:p>
          <a:p>
            <a:pPr lvl="1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1A1A1A"/>
                </a:solidFill>
                <a:latin typeface="MetSans"/>
              </a:rPr>
              <a:t>Attributed to Iran, probably Kashan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1A1A1A"/>
                </a:solidFill>
                <a:latin typeface="MetSans"/>
              </a:rPr>
              <a:t>Medium:</a:t>
            </a:r>
          </a:p>
          <a:p>
            <a:pPr lvl="1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err="1">
                <a:solidFill>
                  <a:srgbClr val="1A1A1A"/>
                </a:solidFill>
                <a:latin typeface="MetSans"/>
              </a:rPr>
              <a:t>Stonepaste</a:t>
            </a:r>
            <a:r>
              <a:rPr lang="en-US" altLang="en-US" dirty="0">
                <a:solidFill>
                  <a:srgbClr val="1A1A1A"/>
                </a:solidFill>
                <a:latin typeface="MetSans"/>
              </a:rPr>
              <a:t>; blue and black painted under transparent glaze (Sultanabad ware)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1A1A1A"/>
                </a:solidFill>
                <a:latin typeface="MetSans"/>
              </a:rPr>
              <a:t>Accession Number:</a:t>
            </a:r>
          </a:p>
          <a:p>
            <a:pPr lvl="1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1A1A1A"/>
                </a:solidFill>
                <a:latin typeface="MetSans"/>
              </a:rPr>
              <a:t>1970.27</a:t>
            </a:r>
          </a:p>
          <a:p>
            <a:pPr lvl="1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1A1A1A"/>
                </a:solidFill>
                <a:latin typeface="MetSans"/>
              </a:rPr>
              <a:t>Metropolitan Museum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F55BB0-62D5-410C-9DFA-285A98283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38499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98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68D0F-EFE9-46D4-B845-1518AFBB2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Azurite/blue verdigris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873E1-1D90-46BC-BB51-E003061F1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in medieval paints from 9thc.</a:t>
            </a:r>
          </a:p>
          <a:p>
            <a:r>
              <a:rPr lang="en-US" dirty="0"/>
              <a:t>Deposits in Italy, Czech Republic, Hungary</a:t>
            </a:r>
          </a:p>
          <a:p>
            <a:r>
              <a:rPr lang="en-US" dirty="0"/>
              <a:t>Easy to prepare and difficult to distinguish from ultramarine by eye</a:t>
            </a:r>
          </a:p>
          <a:p>
            <a:r>
              <a:rPr lang="en-US" dirty="0"/>
              <a:t>Expensive, after lapis lazuli and gold</a:t>
            </a:r>
          </a:p>
        </p:txBody>
      </p:sp>
    </p:spTree>
    <p:extLst>
      <p:ext uri="{BB962C8B-B14F-4D97-AF65-F5344CB8AC3E}">
        <p14:creationId xmlns:p14="http://schemas.microsoft.com/office/powerpoint/2010/main" val="4043792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8C0D5-8B11-45A4-BBED-F2DA507C9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Basilica of Saint Francis, Assisi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7E76E-8786-4A92-BA5D-F68E6E9BE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https://thumbnails.trvl-media.com/V7svU05L5B6cI4yNv8o787C2pvU=/768x432/images.trvl-media.com/media/content/shared/images/travelguides/destination/11092/Assisi-157753.jpg">
            <a:extLst>
              <a:ext uri="{FF2B5EF4-FFF2-40B4-BE49-F238E27FC236}">
                <a16:creationId xmlns:a16="http://schemas.microsoft.com/office/drawing/2014/main" id="{52BF1794-A94B-4E89-87EA-246326F949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05474" y="3505199"/>
            <a:ext cx="383117" cy="383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https://thumbnails.trvl-media.com/V7svU05L5B6cI4yNv8o787C2pvU=/768x432/images.trvl-media.com/media/content/shared/images/travelguides/destination/11092/Assisi-157753.jpg">
            <a:extLst>
              <a:ext uri="{FF2B5EF4-FFF2-40B4-BE49-F238E27FC236}">
                <a16:creationId xmlns:a16="http://schemas.microsoft.com/office/drawing/2014/main" id="{58B5C874-E3D6-42A4-8602-7B181470C5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5" y="1600199"/>
            <a:ext cx="9194800" cy="517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329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078" y="422032"/>
            <a:ext cx="4834581" cy="5777325"/>
          </a:xfrm>
        </p:spPr>
      </p:pic>
      <p:sp>
        <p:nvSpPr>
          <p:cNvPr id="5" name="TextBox 4"/>
          <p:cNvSpPr txBox="1"/>
          <p:nvPr/>
        </p:nvSpPr>
        <p:spPr>
          <a:xfrm>
            <a:off x="2772507" y="2295031"/>
            <a:ext cx="335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Detail of a miniature of Sir Galahad and his companions on the Quest for the Holy Grail</a:t>
            </a:r>
          </a:p>
          <a:p>
            <a:r>
              <a:rPr lang="en-US" dirty="0"/>
              <a:t>c. 1315-1325 (London, British Library, MS Royal 14 E. iii, f. 133v). </a:t>
            </a:r>
          </a:p>
        </p:txBody>
      </p:sp>
    </p:spTree>
    <p:extLst>
      <p:ext uri="{BB962C8B-B14F-4D97-AF65-F5344CB8AC3E}">
        <p14:creationId xmlns:p14="http://schemas.microsoft.com/office/powerpoint/2010/main" val="2815265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990600"/>
            <a:ext cx="6843320" cy="4884420"/>
          </a:xfrm>
        </p:spPr>
      </p:pic>
      <p:sp>
        <p:nvSpPr>
          <p:cNvPr id="5" name="TextBox 4"/>
          <p:cNvSpPr txBox="1"/>
          <p:nvPr/>
        </p:nvSpPr>
        <p:spPr>
          <a:xfrm>
            <a:off x="1981200" y="1905000"/>
            <a:ext cx="1752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Wilton Diptych</a:t>
            </a:r>
          </a:p>
          <a:p>
            <a:r>
              <a:rPr lang="en-US" dirty="0"/>
              <a:t>c. 1400</a:t>
            </a:r>
          </a:p>
          <a:p>
            <a:r>
              <a:rPr lang="en-US" dirty="0"/>
              <a:t>National Gallery, London</a:t>
            </a:r>
          </a:p>
        </p:txBody>
      </p:sp>
    </p:spTree>
    <p:extLst>
      <p:ext uri="{BB962C8B-B14F-4D97-AF65-F5344CB8AC3E}">
        <p14:creationId xmlns:p14="http://schemas.microsoft.com/office/powerpoint/2010/main" val="1197429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C009F-ED5A-471C-8DD0-F4E8C7B2F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205" y="676864"/>
            <a:ext cx="8911687" cy="1280890"/>
          </a:xfrm>
        </p:spPr>
        <p:txBody>
          <a:bodyPr/>
          <a:lstStyle/>
          <a:p>
            <a:r>
              <a:rPr lang="en-US" dirty="0"/>
              <a:t>Lapis Lazuli/Ultramarine (Across the Sea)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9CF13-2416-41DD-8CE9-03EB80950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205" y="2378389"/>
            <a:ext cx="8915400" cy="3777622"/>
          </a:xfrm>
        </p:spPr>
        <p:txBody>
          <a:bodyPr/>
          <a:lstStyle/>
          <a:p>
            <a:r>
              <a:rPr lang="en-US" dirty="0"/>
              <a:t>Found in cave paintings in Uzbekistan 6</a:t>
            </a:r>
            <a:r>
              <a:rPr lang="en-US" baseline="30000" dirty="0"/>
              <a:t>th</a:t>
            </a:r>
            <a:r>
              <a:rPr lang="en-US" dirty="0"/>
              <a:t>-7</a:t>
            </a:r>
            <a:r>
              <a:rPr lang="en-US" baseline="30000" dirty="0"/>
              <a:t>th</a:t>
            </a:r>
            <a:r>
              <a:rPr lang="en-US" dirty="0"/>
              <a:t> c.</a:t>
            </a:r>
          </a:p>
          <a:p>
            <a:r>
              <a:rPr lang="en-US" dirty="0"/>
              <a:t>Rare in European ancient and medieval art until changes in trade 12</a:t>
            </a:r>
            <a:r>
              <a:rPr lang="en-US" baseline="30000" dirty="0"/>
              <a:t>th</a:t>
            </a:r>
            <a:r>
              <a:rPr lang="en-US" dirty="0"/>
              <a:t>-13</a:t>
            </a:r>
            <a:r>
              <a:rPr lang="en-US" baseline="30000" dirty="0"/>
              <a:t>th</a:t>
            </a:r>
            <a:r>
              <a:rPr lang="en-US" dirty="0"/>
              <a:t> c. and availability of ultramarine</a:t>
            </a:r>
          </a:p>
          <a:p>
            <a:r>
              <a:rPr lang="en-US" dirty="0"/>
              <a:t>Until 15</a:t>
            </a:r>
            <a:r>
              <a:rPr lang="en-US" baseline="30000" dirty="0"/>
              <a:t>th</a:t>
            </a:r>
            <a:r>
              <a:rPr lang="en-US" dirty="0"/>
              <a:t> c., available only from Badakhshan, Afghanistan. Since then, mines discovered in Chile, Zambia, and Siberia.</a:t>
            </a:r>
          </a:p>
          <a:p>
            <a:r>
              <a:rPr lang="en-US" dirty="0"/>
              <a:t>Difficult to prepare: powdered then mixed with linseed oil, wax, and gum</a:t>
            </a:r>
          </a:p>
          <a:p>
            <a:r>
              <a:rPr lang="en-US" dirty="0"/>
              <a:t>Complex chemical structure, could not be reproduced in lab until 19</a:t>
            </a:r>
            <a:r>
              <a:rPr lang="en-US" baseline="30000" dirty="0"/>
              <a:t>th</a:t>
            </a:r>
            <a:r>
              <a:rPr lang="en-US" dirty="0"/>
              <a:t> c (French Ultramarine)</a:t>
            </a:r>
          </a:p>
          <a:p>
            <a:r>
              <a:rPr lang="en-US" dirty="0"/>
              <a:t>Most glamorous pigment on medieval color market, used for Mary’s robes and Christ’s eyes</a:t>
            </a:r>
          </a:p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42CB6C7-1587-483A-ACF7-D5EFA2CDB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631" y="0"/>
            <a:ext cx="3565369" cy="347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556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7F3B4-8CA0-4DAA-A9AC-D70B6D303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ultramarine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E5A40-56A5-49A0-A1AC-55B25FFF0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https://www.youtube.com/watch?v=JBzEAt_ynvc</a:t>
            </a:r>
          </a:p>
        </p:txBody>
      </p:sp>
    </p:spTree>
    <p:extLst>
      <p:ext uri="{BB962C8B-B14F-4D97-AF65-F5344CB8AC3E}">
        <p14:creationId xmlns:p14="http://schemas.microsoft.com/office/powerpoint/2010/main" val="2188845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7B043-43C7-4DED-AAF3-E963A6CC5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Cobalt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775B9-8D8C-4D7F-BB0A-49153A801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Mineral used in glazes until modern creation of pigment in 1802</a:t>
            </a:r>
          </a:p>
          <a:p>
            <a:r>
              <a:rPr lang="en-US" dirty="0"/>
              <a:t>Uncertain whether first made in Iran or China </a:t>
            </a:r>
          </a:p>
          <a:p>
            <a:r>
              <a:rPr lang="en-US" dirty="0"/>
              <a:t>Iran-Chinese trade in “blue and white ware” peaks in 14</a:t>
            </a:r>
            <a:r>
              <a:rPr lang="en-US" baseline="30000" dirty="0"/>
              <a:t>th</a:t>
            </a:r>
            <a:r>
              <a:rPr lang="en-US" dirty="0"/>
              <a:t> c.</a:t>
            </a:r>
          </a:p>
        </p:txBody>
      </p:sp>
    </p:spTree>
    <p:extLst>
      <p:ext uri="{BB962C8B-B14F-4D97-AF65-F5344CB8AC3E}">
        <p14:creationId xmlns:p14="http://schemas.microsoft.com/office/powerpoint/2010/main" val="3780601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C9505-0D81-4FE8-8B7F-8FBA31341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A386D-20CD-476A-8C87-5FE4ABADB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images.metmuseum.org/CRDImages/as/web-large/DP274702.jpg">
            <a:extLst>
              <a:ext uri="{FF2B5EF4-FFF2-40B4-BE49-F238E27FC236}">
                <a16:creationId xmlns:a16="http://schemas.microsoft.com/office/drawing/2014/main" id="{D77553BE-DD53-4A40-A3D2-5BBD15740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0"/>
            <a:ext cx="4457700" cy="595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D27AE9A-C601-49C1-853D-74D23B763676}"/>
              </a:ext>
            </a:extLst>
          </p:cNvPr>
          <p:cNvSpPr txBox="1"/>
          <p:nvPr/>
        </p:nvSpPr>
        <p:spPr>
          <a:xfrm>
            <a:off x="1809750" y="1905000"/>
            <a:ext cx="5838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mid-14th century. Chinese, Yuan dynasty (1271–1368). Porcelain painted with cobalt blue under a transparent glaze (Jingdezhen ware</a:t>
            </a:r>
          </a:p>
          <a:p>
            <a:r>
              <a:rPr lang="en-US" dirty="0"/>
              <a:t>The Metropolitan Museum of Art</a:t>
            </a:r>
          </a:p>
        </p:txBody>
      </p:sp>
    </p:spTree>
    <p:extLst>
      <p:ext uri="{BB962C8B-B14F-4D97-AF65-F5344CB8AC3E}">
        <p14:creationId xmlns:p14="http://schemas.microsoft.com/office/powerpoint/2010/main" val="275641306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4465</TotalTime>
  <Words>299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MetSans</vt:lpstr>
      <vt:lpstr>Wingdings 3</vt:lpstr>
      <vt:lpstr>Wisp</vt:lpstr>
      <vt:lpstr>Making Color</vt:lpstr>
      <vt:lpstr>Azurite/blue verdigris</vt:lpstr>
      <vt:lpstr>Basilica of Saint Francis, Assisi</vt:lpstr>
      <vt:lpstr>PowerPoint Presentation</vt:lpstr>
      <vt:lpstr>PowerPoint Presentation</vt:lpstr>
      <vt:lpstr>Lapis Lazuli/Ultramarine (Across the Sea)</vt:lpstr>
      <vt:lpstr>Making ultramarine</vt:lpstr>
      <vt:lpstr>Cobalt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Color</dc:title>
  <dc:creator>Sarah Mirza</dc:creator>
  <cp:lastModifiedBy>Sarah Mirza</cp:lastModifiedBy>
  <cp:revision>8</cp:revision>
  <dcterms:created xsi:type="dcterms:W3CDTF">2017-09-18T15:53:06Z</dcterms:created>
  <dcterms:modified xsi:type="dcterms:W3CDTF">2017-09-22T13:39:54Z</dcterms:modified>
</cp:coreProperties>
</file>